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71" r:id="rId12"/>
    <p:sldId id="265" r:id="rId13"/>
    <p:sldId id="266" r:id="rId14"/>
    <p:sldId id="272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A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1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9695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0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278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1418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405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59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54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03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98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91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0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0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56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6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0EF835B-658D-4232-B5AC-BCD9E35170C8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B6DCC0B-C157-4CAB-A43C-1FA7A411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5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FB880-8432-7ABC-DF3A-0872FA907E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1C5529-A4E2-1759-5F5A-8E938C498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995973" y="3504871"/>
            <a:ext cx="9755187" cy="104375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рекомендации по антитеррористической безопасности</a:t>
            </a:r>
            <a:r>
              <a:rPr lang="ru-RU" dirty="0">
                <a:solidFill>
                  <a:srgbClr val="002060"/>
                </a:solidFill>
              </a:rPr>
              <a:t> для детей до 18 лет</a:t>
            </a:r>
          </a:p>
        </p:txBody>
      </p:sp>
      <p:pic>
        <p:nvPicPr>
          <p:cNvPr id="4" name="Рисунок 3" descr="Picture background">
            <a:extLst>
              <a:ext uri="{FF2B5EF4-FFF2-40B4-BE49-F238E27FC236}">
                <a16:creationId xmlns:a16="http://schemas.microsoft.com/office/drawing/2014/main" id="{449F7D01-78F7-6B78-C07E-D1D16C3BB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9734">
            <a:off x="1511090" y="851684"/>
            <a:ext cx="8494968" cy="23884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47A48F-50B5-B7D9-49F5-52DDB6AB56DD}"/>
              </a:ext>
            </a:extLst>
          </p:cNvPr>
          <p:cNvSpPr txBox="1"/>
          <p:nvPr/>
        </p:nvSpPr>
        <p:spPr>
          <a:xfrm>
            <a:off x="8058150" y="6125556"/>
            <a:ext cx="413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Разработано методистом ГБОУ ДО «РЦВРДО «Пионер» </a:t>
            </a:r>
            <a:r>
              <a:rPr lang="ru-RU" dirty="0" err="1">
                <a:solidFill>
                  <a:schemeClr val="bg1"/>
                </a:solidFill>
              </a:rPr>
              <a:t>Петракеевой</a:t>
            </a:r>
            <a:r>
              <a:rPr lang="ru-RU" dirty="0">
                <a:solidFill>
                  <a:schemeClr val="bg1"/>
                </a:solidFill>
              </a:rPr>
              <a:t> Ю.Н.</a:t>
            </a:r>
          </a:p>
        </p:txBody>
      </p:sp>
    </p:spTree>
    <p:extLst>
      <p:ext uri="{BB962C8B-B14F-4D97-AF65-F5344CB8AC3E}">
        <p14:creationId xmlns:p14="http://schemas.microsoft.com/office/powerpoint/2010/main" val="2029252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ACAE49-ABCE-8B75-D1D4-5478C0932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14475"/>
            <a:ext cx="12182476" cy="121824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4E790-17E1-1FE1-E329-5469F46D3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Нельзя: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51331C-281F-FF15-19CD-FE21FD0B3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Брать подозрительный предмет</a:t>
            </a:r>
          </a:p>
          <a:p>
            <a:r>
              <a:rPr lang="ru-RU" dirty="0"/>
              <a:t>брать у незнакомых людей на улице сумки, свертки, игрушки и т.д. </a:t>
            </a:r>
          </a:p>
          <a:p>
            <a:r>
              <a:rPr lang="ru-RU" dirty="0"/>
              <a:t>Не сообщать о находке в полицию, администрацию, водителю, кондуктору, знакомому взрослому….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4E5F4A-8927-4218-DC58-296C45BF1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15" y="685800"/>
            <a:ext cx="1928468" cy="1971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8004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B33CD3-097E-C782-E60D-2AE68B467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Боеприпасы, гранаты, </a:t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>патроны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6DFB25-BD6B-DBAD-65A8-6617CBBC439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Picture background">
            <a:extLst>
              <a:ext uri="{FF2B5EF4-FFF2-40B4-BE49-F238E27FC236}">
                <a16:creationId xmlns:a16="http://schemas.microsoft.com/office/drawing/2014/main" id="{AAC4166E-D54A-9721-CCCF-821BFD57F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0432"/>
            <a:ext cx="4074523" cy="3147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icture background">
            <a:extLst>
              <a:ext uri="{FF2B5EF4-FFF2-40B4-BE49-F238E27FC236}">
                <a16:creationId xmlns:a16="http://schemas.microsoft.com/office/drawing/2014/main" id="{3621C368-7FB1-06D2-3F5C-C50929D65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323" y="2061444"/>
            <a:ext cx="5005388" cy="3125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7555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F16C72-AB44-AB36-9ECD-4D11F7DC3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459"/>
            <a:ext cx="11658600" cy="37460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2149E-729B-4B0A-081B-F74DB3163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боеприпасы, или предметы похожие </a:t>
            </a:r>
            <a:br>
              <a:rPr lang="ru-RU" sz="3600" dirty="0">
                <a:solidFill>
                  <a:srgbClr val="00B050"/>
                </a:solidFill>
              </a:rPr>
            </a:br>
            <a:r>
              <a:rPr lang="ru-RU" sz="3600" dirty="0">
                <a:solidFill>
                  <a:srgbClr val="00B050"/>
                </a:solidFill>
              </a:rPr>
              <a:t>на боеприпасы, гранаты, патроны и т.д.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05583B-534D-B3E6-BA11-ABD361CE2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7765"/>
            <a:ext cx="10396883" cy="36772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700" dirty="0">
                <a:solidFill>
                  <a:srgbClr val="00B050"/>
                </a:solidFill>
              </a:rPr>
              <a:t>помни:</a:t>
            </a:r>
          </a:p>
          <a:p>
            <a:r>
              <a:rPr lang="ru-RU" dirty="0"/>
              <a:t>Если вы нашли боеприпасы, или предметы похожие на боеприпасы, гранаты, патроны и т.д. </a:t>
            </a:r>
          </a:p>
          <a:p>
            <a:pPr marL="0" indent="0">
              <a:buNone/>
            </a:pPr>
            <a:r>
              <a:rPr lang="ru-RU" dirty="0"/>
              <a:t>Во всех перечисленных случаях: </a:t>
            </a:r>
          </a:p>
          <a:p>
            <a:r>
              <a:rPr lang="ru-RU" dirty="0"/>
              <a:t>не трогайте, не вскрывайте и не передвигайте находку; </a:t>
            </a:r>
          </a:p>
          <a:p>
            <a:r>
              <a:rPr lang="ru-RU" dirty="0"/>
              <a:t>зафиксируйте время обнаружения находки; </a:t>
            </a:r>
          </a:p>
          <a:p>
            <a:r>
              <a:rPr lang="ru-RU" dirty="0"/>
              <a:t>отойдите как можно дальше от опасной находки; </a:t>
            </a:r>
          </a:p>
          <a:p>
            <a:r>
              <a:rPr lang="ru-RU" dirty="0"/>
              <a:t>обязательно дождитесь прибытия оперативно-следственной группы; </a:t>
            </a:r>
          </a:p>
          <a:p>
            <a:r>
              <a:rPr lang="ru-RU" dirty="0"/>
              <a:t>не забывайте, что вы являетесь самым важным очевидцем.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596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BC14D6-A4CD-1BBA-A030-AC31661E2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8426"/>
            <a:ext cx="11687175" cy="366615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12E8D-FA78-FDF3-BC13-A575397FD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Нельзя: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4C5F80-0AAE-4AF3-8549-5D021DA5A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Запрещается ударять один боеприпас о другой или бить любыми предметами по корпусу или взрывателю. </a:t>
            </a:r>
          </a:p>
          <a:p>
            <a:r>
              <a:rPr lang="ru-RU" dirty="0"/>
              <a:t>Помещать боеприпасы в костер или разводить огонь над ним. </a:t>
            </a:r>
          </a:p>
          <a:p>
            <a:r>
              <a:rPr lang="ru-RU" dirty="0"/>
              <a:t>Собирать и сдавать боеприпасы в качестве металлолома. </a:t>
            </a:r>
          </a:p>
          <a:p>
            <a:r>
              <a:rPr lang="ru-RU" dirty="0"/>
              <a:t>Наступать или наезжать на боеприпасы. </a:t>
            </a:r>
          </a:p>
          <a:p>
            <a:r>
              <a:rPr lang="ru-RU" dirty="0"/>
              <a:t>Закапывать боеприпасы в землю или бросать их в водоем. </a:t>
            </a:r>
          </a:p>
          <a:p>
            <a:r>
              <a:rPr lang="ru-RU" dirty="0"/>
              <a:t>Заходя в подъезд дома, обращайте внимание на посторонних людей и незнакомые предметы. Как правило, взрывное устройство в здании закладывается в подвалах, первых этажах, около мусоропроводов, под лестницами.</a:t>
            </a:r>
            <a:endParaRPr lang="ru-RU" sz="36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8F709F-15DE-C513-4081-9930CFC9D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15" y="685800"/>
            <a:ext cx="1928468" cy="1971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680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70415-EA43-F5FE-0974-22EA497EB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беспилотные летательные  аппараты (БПЛА)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A71C32-F8AF-F718-271D-C378AEB7D06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F9C21A-4F3D-7CAC-268E-1443CE9FD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7" y="2030396"/>
            <a:ext cx="5567362" cy="3131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icture background">
            <a:extLst>
              <a:ext uri="{FF2B5EF4-FFF2-40B4-BE49-F238E27FC236}">
                <a16:creationId xmlns:a16="http://schemas.microsoft.com/office/drawing/2014/main" id="{F4645C0E-7421-7706-A251-A539CF9AC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461" y="2030396"/>
            <a:ext cx="5441369" cy="3065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817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0562C0-8D29-F960-81F4-371FC223C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759" y="-21497"/>
            <a:ext cx="12192000" cy="67722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37895-A512-FEFC-73F8-6259F378C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При атаке беспилотных летательных аппаратов (БПЛА)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BF613-0CA4-8555-82F8-8AC2FF1C0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243137"/>
            <a:ext cx="10396882" cy="36718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700" dirty="0">
                <a:solidFill>
                  <a:srgbClr val="00B050"/>
                </a:solidFill>
              </a:rPr>
              <a:t>помни:</a:t>
            </a:r>
          </a:p>
          <a:p>
            <a:pPr marL="0" indent="0">
              <a:buNone/>
            </a:pPr>
            <a:r>
              <a:rPr lang="ru-RU" b="1" dirty="0"/>
              <a:t>Если вы на улице:</a:t>
            </a:r>
          </a:p>
          <a:p>
            <a:r>
              <a:rPr lang="ru-RU" dirty="0"/>
              <a:t>необходимо спрятаться где-то в помещении( капитальное строение, подземном переходе, подвал…) или же укрыться за деревьями</a:t>
            </a:r>
          </a:p>
          <a:p>
            <a:r>
              <a:rPr lang="ru-RU" dirty="0"/>
              <a:t>следует немедленно набрать любые номера экстренных служб, сообщить о происшествии, уточнив свое местонахождение</a:t>
            </a:r>
          </a:p>
          <a:p>
            <a:pPr marL="0" indent="0">
              <a:buNone/>
            </a:pPr>
            <a:r>
              <a:rPr lang="ru-RU" b="1" dirty="0"/>
              <a:t>Если вы в квартире или на своем участке:</a:t>
            </a:r>
          </a:p>
          <a:p>
            <a:r>
              <a:rPr lang="ru-RU" dirty="0"/>
              <a:t>немедленно покинуть помещение, после чего вызвать экстренные службы</a:t>
            </a:r>
            <a:endParaRPr lang="ru-RU" b="1" dirty="0"/>
          </a:p>
          <a:p>
            <a:endParaRPr lang="ru-RU" b="1" dirty="0"/>
          </a:p>
          <a:p>
            <a:endParaRPr lang="ru-RU" sz="3300" dirty="0">
              <a:solidFill>
                <a:srgbClr val="00B05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93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2CE770-A0F6-0CC2-86B6-BAF7C8A2E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722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48ED1-C6C5-A5B4-422C-A2AEFB2BB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Нельзя: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C2F0BA-85CB-2325-74D4-C7D448D0B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падении беспилотника подходить к нема и трогать его, </a:t>
            </a:r>
          </a:p>
          <a:p>
            <a:pPr marL="0" indent="0">
              <a:buNone/>
            </a:pPr>
            <a:r>
              <a:rPr lang="ru-RU" dirty="0"/>
              <a:t>необходимо ограничить доступ к нему другим людям</a:t>
            </a:r>
          </a:p>
          <a:p>
            <a:r>
              <a:rPr lang="ru-RU" dirty="0"/>
              <a:t>не пользоваться лифтами и держаться в безопасном месте</a:t>
            </a:r>
          </a:p>
          <a:p>
            <a:r>
              <a:rPr lang="ru-RU" dirty="0"/>
              <a:t>Не подходить к окнам, найти место без окон</a:t>
            </a:r>
          </a:p>
          <a:p>
            <a:r>
              <a:rPr lang="ru-RU" dirty="0"/>
              <a:t>Оставаться на улице, Находиться в прямой видимости БПЛА</a:t>
            </a:r>
          </a:p>
          <a:p>
            <a:r>
              <a:rPr lang="ru-RU" dirty="0"/>
              <a:t>Пытаться сбить аппарат подручными средствами и иными средствами поражения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097757-922A-F47C-106A-D9496D8F28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15" y="685800"/>
            <a:ext cx="1928468" cy="1971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121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F920B-B18E-E0B0-E5CC-C6D52F7B3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Телефоны для экстренного реагирования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92A5F3-CF0C-40AB-B39E-70833E5CE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schemeClr val="accent1"/>
                </a:solidFill>
              </a:rPr>
              <a:t>101            МЧС</a:t>
            </a:r>
          </a:p>
          <a:p>
            <a:r>
              <a:rPr lang="ru-RU" sz="4000" dirty="0">
                <a:solidFill>
                  <a:schemeClr val="accent1"/>
                </a:solidFill>
              </a:rPr>
              <a:t>102            полиция </a:t>
            </a:r>
          </a:p>
          <a:p>
            <a:r>
              <a:rPr lang="ru-RU" sz="4000" dirty="0">
                <a:solidFill>
                  <a:schemeClr val="accent1"/>
                </a:solidFill>
              </a:rPr>
              <a:t>103            скорая помощь</a:t>
            </a:r>
          </a:p>
          <a:p>
            <a:r>
              <a:rPr lang="ru-RU" sz="4000" dirty="0">
                <a:solidFill>
                  <a:schemeClr val="accent1"/>
                </a:solidFill>
              </a:rPr>
              <a:t>104             горгаз</a:t>
            </a:r>
          </a:p>
          <a:p>
            <a:endParaRPr lang="ru-RU" dirty="0"/>
          </a:p>
        </p:txBody>
      </p:sp>
      <p:pic>
        <p:nvPicPr>
          <p:cNvPr id="4" name="Рисунок 3" descr="Picture background">
            <a:extLst>
              <a:ext uri="{FF2B5EF4-FFF2-40B4-BE49-F238E27FC236}">
                <a16:creationId xmlns:a16="http://schemas.microsoft.com/office/drawing/2014/main" id="{8540B5C6-583A-0164-B9C8-1B6752727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730" y="1288415"/>
            <a:ext cx="4263390" cy="4281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98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DED80-F9A4-D9DC-2F70-768E16D86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Транспорт, помещения, </a:t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>торговые центры…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9F8400-C78D-87C2-B635-8038404F3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Picture background">
            <a:extLst>
              <a:ext uri="{FF2B5EF4-FFF2-40B4-BE49-F238E27FC236}">
                <a16:creationId xmlns:a16="http://schemas.microsoft.com/office/drawing/2014/main" id="{CF08BDFC-89C2-1534-081C-EA1F20C574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00350"/>
            <a:ext cx="3178205" cy="212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B26A10-BE58-006D-F805-AF5635932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269" y="2800350"/>
            <a:ext cx="3193257" cy="212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E2E35C-872F-2982-17BE-8DD543C84E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678" y="2800350"/>
            <a:ext cx="3392853" cy="21700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55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090767-056F-CA91-FEE9-7945441ED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8371"/>
            <a:ext cx="12472988" cy="935474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AFAB4-4094-8C47-1847-D35BC1D10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421" y="5214938"/>
            <a:ext cx="9875216" cy="164306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Для обеспечении безопасности необходимо Контролировать ситуацию вокруг себя. Особенно важно делать это на объектах транспорта, в культурно-развлекательных, спортивных и торговых центрах.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B86155-2A5D-3BB5-6338-D0F47382E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663" y="760714"/>
            <a:ext cx="10396883" cy="445422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6200" dirty="0">
                <a:solidFill>
                  <a:srgbClr val="00B050"/>
                </a:solidFill>
              </a:rPr>
              <a:t>помни:</a:t>
            </a:r>
          </a:p>
          <a:p>
            <a:pPr lvl="0"/>
            <a:r>
              <a:rPr lang="ru-RU" sz="4400" dirty="0"/>
              <a:t>Не поддаваться панике.</a:t>
            </a:r>
          </a:p>
          <a:p>
            <a:pPr lvl="0"/>
            <a:r>
              <a:rPr lang="ru-RU" sz="4400" dirty="0"/>
              <a:t>Не рекомендуется использовать мобильные телефоны и другие средства радиосвязи вблизи такого предмета.</a:t>
            </a:r>
          </a:p>
          <a:p>
            <a:r>
              <a:rPr lang="ru-RU" sz="4400" dirty="0"/>
              <a:t>Не подбирать бесхозных вещей. В них могут быть закамуфлированные взрывные устройства.  </a:t>
            </a:r>
            <a:r>
              <a:rPr lang="ru-RU" sz="4400" b="1" dirty="0"/>
              <a:t> </a:t>
            </a:r>
          </a:p>
          <a:p>
            <a:r>
              <a:rPr lang="ru-RU" sz="4400" dirty="0"/>
              <a:t>При обнаружении взрывоопасного предмета не подходить близко и не позволять другим людям прикасаться к нему. Необходимо немедленно сообщить о находке в полицию. 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04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CA2BC7-BEF8-8882-B0C4-AF7BE47BA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1" y="-1407319"/>
            <a:ext cx="12830175" cy="962263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FC5EB-179C-99A5-3995-4BE38ACCB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Нельзя: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54371F-1A8B-E364-5F0F-FE49F4005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Паниковать.</a:t>
            </a:r>
          </a:p>
          <a:p>
            <a:r>
              <a:rPr lang="ru-RU" dirty="0"/>
              <a:t>Категорически запрещается трогать, вскрывать, передвигать или предпринимать какие-либо иные действия с обнаруженным предметом.</a:t>
            </a:r>
          </a:p>
          <a:p>
            <a:pPr lvl="0"/>
            <a:r>
              <a:rPr lang="ru-RU" dirty="0"/>
              <a:t>Разговаривать по мобильному телефону и другим средствам радиосвязи вблизи такого предмета.</a:t>
            </a:r>
          </a:p>
          <a:p>
            <a:r>
              <a:rPr lang="ru-RU" dirty="0"/>
              <a:t>Подбирать бесхозные вещи. </a:t>
            </a:r>
            <a:endParaRPr lang="ru-RU" b="1" dirty="0"/>
          </a:p>
          <a:p>
            <a:r>
              <a:rPr lang="ru-RU" dirty="0"/>
              <a:t>Подходить близко и разрешать другим людям прикасаться к нему.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E4075F-8C63-A7A9-173E-7C38A218B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212" y="365125"/>
            <a:ext cx="1800226" cy="18404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42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9D73F-D8D1-436C-D8DD-7ADCBB04F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Взрыв, стрельба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415009-7A51-E3D6-6160-05C1B09A7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045268-BA48-3139-6CFE-6E1348A03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2802835"/>
            <a:ext cx="4572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B41B4F-FC44-F8A1-DCE2-FCCE93350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2802835"/>
            <a:ext cx="6080985" cy="2571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6177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6AA2D9-CA9B-2C57-0EA7-E7B4BA1040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6380"/>
            <a:ext cx="12191999" cy="1017735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6F3B1-93D6-D6FE-BB7C-735BD15AD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При взрыве или начале стрельбы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E47B4E-4261-A26D-8F3A-DC3AE7FAA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7766"/>
            <a:ext cx="10396883" cy="35368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00B050"/>
                </a:solidFill>
              </a:rPr>
              <a:t>помни:</a:t>
            </a:r>
          </a:p>
          <a:p>
            <a:r>
              <a:rPr lang="ru-RU" dirty="0"/>
              <a:t>Никогда не бегите при звуках стрельбы. Сразу падайте на землю лицом вниз и закрывайте голову руками</a:t>
            </a:r>
          </a:p>
          <a:p>
            <a:r>
              <a:rPr lang="ru-RU" dirty="0"/>
              <a:t>Лежа на земле, постарайтесь защитить самые важные артерии-согнутые в локтях руки прижмите к корпусу, закрыв ладонями уши</a:t>
            </a:r>
          </a:p>
          <a:p>
            <a:r>
              <a:rPr lang="ru-RU" dirty="0"/>
              <a:t>Если  с вами дети, спрячьте их за барьер или положите их на пол и прикрывайте своим телом сверху</a:t>
            </a:r>
          </a:p>
          <a:p>
            <a:r>
              <a:rPr lang="ru-RU" dirty="0"/>
              <a:t>Если вы упали на открытое пространство, попробуйте добраться в укрытие</a:t>
            </a:r>
          </a:p>
          <a:p>
            <a:r>
              <a:rPr lang="ru-RU" dirty="0"/>
              <a:t>Держитесь подальше от стеклянных объектов</a:t>
            </a:r>
          </a:p>
          <a:p>
            <a:r>
              <a:rPr lang="ru-RU" dirty="0"/>
              <a:t>Лежите,  пока выстрелов не будет долгое время или пока силовики не подтвердят отсутствие угрозы для жизни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47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00B8AD-975C-9BB9-A85F-432D35268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-1762953"/>
            <a:ext cx="12306300" cy="1060703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E299D-DA0F-455A-3DAE-B67BC8AC5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Нельзя: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58AF08-5C82-F71C-39A7-007E1F1FF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Бежать на звуки стрельбы</a:t>
            </a:r>
          </a:p>
          <a:p>
            <a:r>
              <a:rPr lang="ru-RU" dirty="0"/>
              <a:t>стоять</a:t>
            </a:r>
          </a:p>
          <a:p>
            <a:r>
              <a:rPr lang="ru-RU" dirty="0"/>
              <a:t>Лежать на открытом пространстве</a:t>
            </a:r>
          </a:p>
          <a:p>
            <a:r>
              <a:rPr lang="ru-RU" dirty="0"/>
              <a:t>Находиться вблизи  стеклянных объектов</a:t>
            </a:r>
          </a:p>
          <a:p>
            <a:r>
              <a:rPr lang="ru-RU" dirty="0"/>
              <a:t>вставать,  когда  выстрелы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E12F15-0867-BCDF-231B-1787F8D65A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15" y="685800"/>
            <a:ext cx="1928468" cy="1971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111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14679A-FDE5-B06E-6E1E-0FAD55F03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подозрительный предмет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682C4E-72BE-D54C-9DF9-4BA8EB0314F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24B84D-B8FC-0484-7279-FDEF889C4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7" y="2138466"/>
            <a:ext cx="5753100" cy="3236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0708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6311CE-46B2-2A4D-BC1A-265B952E1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-1819275"/>
            <a:ext cx="12330113" cy="123301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84E1B-473C-8371-4B14-445B43A02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подозрительный предмет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C6F03-2620-4D45-87DA-1B949344F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00B050"/>
                </a:solidFill>
              </a:rPr>
              <a:t>помни:</a:t>
            </a:r>
          </a:p>
          <a:p>
            <a:r>
              <a:rPr lang="ru-RU" dirty="0"/>
              <a:t>Если обнаруженный предмет не должен, как вам кажется, находиться «в этом месте и в это время», не оставляйте этот факт без внимания.</a:t>
            </a:r>
          </a:p>
          <a:p>
            <a:r>
              <a:rPr lang="ru-RU" dirty="0"/>
              <a:t>Если вы обнаружили забытую или бесхозную вещь в общественном транспорте, сообщите об этом взрослым или опросите окружающих людей. Если хозяин не установлен, немедленно сообщите о находке водителю, кондуктору. </a:t>
            </a:r>
          </a:p>
          <a:p>
            <a:r>
              <a:rPr lang="ru-RU" dirty="0"/>
              <a:t>Если вы обнаружили подозрительный предмет в подъезде своего дома, опросите соседей, возможно, он принадлежит им. Если владелец не установлен, немедленно сообщите о находке в полицию по телефону «102» или в службу спасения «101».</a:t>
            </a:r>
          </a:p>
          <a:p>
            <a:r>
              <a:rPr lang="ru-RU" dirty="0"/>
              <a:t>Если вы обнаружили подозрительный предмет в школе, больнице или в любом другом учреждении, немедленно сообщите о находке в администрацию. </a:t>
            </a:r>
          </a:p>
          <a:p>
            <a:r>
              <a:rPr lang="ru-RU" dirty="0"/>
              <a:t>Если вы увидели натянутую проволоку, шнур, или заметили провода или изолирующая лента, свисающие из-под машины, немедленно сообщите знакомому взрослому человеку или в милицию.</a:t>
            </a:r>
          </a:p>
          <a:p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517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640</TotalTime>
  <Words>783</Words>
  <Application>Microsoft Office PowerPoint</Application>
  <PresentationFormat>Широкоэкранный</PresentationFormat>
  <Paragraphs>81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Главное мероприятие</vt:lpstr>
      <vt:lpstr>Презентация PowerPoint</vt:lpstr>
      <vt:lpstr>Транспорт, помещения,  торговые центры…</vt:lpstr>
      <vt:lpstr>Для обеспечении безопасности необходимо Контролировать ситуацию вокруг себя. Особенно важно делать это на объектах транспорта, в культурно-развлекательных, спортивных и торговых центрах. </vt:lpstr>
      <vt:lpstr>Нельзя: </vt:lpstr>
      <vt:lpstr>Взрыв, стрельба</vt:lpstr>
      <vt:lpstr>При взрыве или начале стрельбы </vt:lpstr>
      <vt:lpstr>Нельзя: </vt:lpstr>
      <vt:lpstr>подозрительный предмет </vt:lpstr>
      <vt:lpstr>подозрительный предмет </vt:lpstr>
      <vt:lpstr>Нельзя: </vt:lpstr>
      <vt:lpstr>Боеприпасы, гранаты,  патроны </vt:lpstr>
      <vt:lpstr>боеприпасы, или предметы похожие  на боеприпасы, гранаты, патроны и т.д.</vt:lpstr>
      <vt:lpstr>Нельзя: </vt:lpstr>
      <vt:lpstr>беспилотные летательные  аппараты (БПЛА)</vt:lpstr>
      <vt:lpstr>При атаке беспилотных летательных аппаратов (БПЛА)</vt:lpstr>
      <vt:lpstr>Нельзя: </vt:lpstr>
      <vt:lpstr>Телефоны для экстренного реагирования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Пользователь</dc:creator>
  <cp:lastModifiedBy>0000</cp:lastModifiedBy>
  <cp:revision>27</cp:revision>
  <dcterms:created xsi:type="dcterms:W3CDTF">2025-06-03T07:00:38Z</dcterms:created>
  <dcterms:modified xsi:type="dcterms:W3CDTF">2025-06-23T07:58:18Z</dcterms:modified>
</cp:coreProperties>
</file>