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8" r:id="rId4"/>
    <p:sldId id="258" r:id="rId5"/>
    <p:sldId id="259" r:id="rId6"/>
    <p:sldId id="260" r:id="rId7"/>
    <p:sldId id="267" r:id="rId8"/>
    <p:sldId id="269" r:id="rId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06" autoAdjust="0"/>
  </p:normalViewPr>
  <p:slideViewPr>
    <p:cSldViewPr>
      <p:cViewPr varScale="1">
        <p:scale>
          <a:sx n="44" d="100"/>
          <a:sy n="44" d="100"/>
        </p:scale>
        <p:origin x="12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0F6AAFE-62B5-4E65-9F62-440349BB92BC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B3C20D7-F8F1-4196-9585-26F31AFC85C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162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52A71-D3E7-4C5E-B1D3-A32040FDC87E}" type="datetime1">
              <a:rPr lang="ru-RU" smtClean="0"/>
              <a:pPr/>
              <a:t>23.06.2025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DAEC444-603B-4F09-9A06-5917518DD90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742551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DAEC444-603B-4F09-9A06-5917518DD901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9154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11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442E2-FF90-B84E-A6DE-E8A3B671B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0576A48-67EF-4E22-2A6A-A727B1BA9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F8630F7-8762-4B60-FD00-87C115AB0A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74F53D-A881-AD40-3673-C280FD07FB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EC444-603B-4F09-9A06-5917518DD90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D372E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098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2910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343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DAEC444-603B-4F09-9A06-5917518DD901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818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E6ACF-FD85-308D-98D5-320B106C5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F5F7587-D7EE-C756-B909-603AB41F1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DFF92F3-B000-7E06-2768-D0718D3183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E3AFEA-08C2-31C0-59B0-30A93292AC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EC444-603B-4F09-9A06-5917518DD90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D372E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642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E6ACF-FD85-308D-98D5-320B106C5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F5F7587-D7EE-C756-B909-603AB41F1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DFF92F3-B000-7E06-2768-D0718D3183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E3AFEA-08C2-31C0-59B0-30A93292AC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AEC444-603B-4F09-9A06-5917518DD90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D372E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576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"/>
          <p:cNvSpPr/>
          <p:nvPr/>
        </p:nvSpPr>
        <p:spPr bwMode="invGray">
          <a:xfrm>
            <a:off x="0" y="3936697"/>
            <a:ext cx="12192000" cy="2103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1" y="4114800"/>
            <a:ext cx="10515598" cy="1158446"/>
          </a:xfrm>
        </p:spPr>
        <p:txBody>
          <a:bodyPr rtlCol="0" anchor="b">
            <a:normAutofit/>
          </a:bodyPr>
          <a:lstStyle>
            <a:lvl1pPr algn="l" rtl="0">
              <a:defRPr sz="52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1" y="5338170"/>
            <a:ext cx="10515598" cy="474836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72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FD342A-9A56-4DC5-9ED2-6DB5C69CCF49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755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41693" y="365125"/>
            <a:ext cx="1600200" cy="5811838"/>
          </a:xfrm>
        </p:spPr>
        <p:txBody>
          <a:bodyPr vert="eaVert" rtlCol="0"/>
          <a:lstStyle>
            <a:lvl1pPr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534400" cy="5811838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7CBA-1B27-45F2-A123-D50C3CC21D43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2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FE59AEF-C7FD-464E-8CC6-F1EF8E587979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5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0" y="3276600"/>
            <a:ext cx="12192000" cy="2763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248" y="3429000"/>
            <a:ext cx="9601200" cy="1838519"/>
          </a:xfrm>
        </p:spPr>
        <p:txBody>
          <a:bodyPr rtlCol="0" anchor="b">
            <a:normAutofit/>
          </a:bodyPr>
          <a:lstStyle>
            <a:lvl1pPr rtl="0">
              <a:defRPr sz="5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841248" y="5340096"/>
            <a:ext cx="9601200" cy="475488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173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029200" cy="435133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5029200" cy="435133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8E12DD-A528-4330-84E8-E7B2BD5DD1C3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17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828800"/>
            <a:ext cx="5029200" cy="6858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14600"/>
            <a:ext cx="5029200" cy="36750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6188" y="1828800"/>
            <a:ext cx="5029200" cy="6858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100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6188" y="2514600"/>
            <a:ext cx="5029200" cy="3675063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1A65D7-A8A6-4725-B378-0CE09B5E24C3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9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CE994D8-BEA0-4871-8E97-379B66612A44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34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F6E2DC-BB7C-48A5-BF49-B9E86BE87A41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30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800" y="1524000"/>
            <a:ext cx="3429000" cy="1905000"/>
          </a:xfrm>
        </p:spPr>
        <p:txBody>
          <a:bodyPr rtlCol="0" anchor="b">
            <a:normAutofit/>
          </a:bodyPr>
          <a:lstStyle>
            <a:lvl1pPr rtl="0">
              <a:defRPr sz="34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85800"/>
            <a:ext cx="6400800" cy="52578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9000" cy="1828800"/>
          </a:xfrm>
        </p:spPr>
        <p:txBody>
          <a:bodyPr rtlCol="0"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A4DE458-201E-4D14-98B6-EA3533EF44E8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96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800" y="1527048"/>
            <a:ext cx="3429000" cy="1901952"/>
          </a:xfrm>
        </p:spPr>
        <p:txBody>
          <a:bodyPr rtlCol="0" anchor="b">
            <a:normAutofit/>
          </a:bodyPr>
          <a:lstStyle>
            <a:lvl1pPr rtl="0">
              <a:defRPr sz="34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838198" y="685800"/>
            <a:ext cx="6400800" cy="5257800"/>
          </a:xfrm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4800" y="3581400"/>
            <a:ext cx="3428999" cy="1828800"/>
          </a:xfrm>
        </p:spPr>
        <p:txBody>
          <a:bodyPr rtlCol="0"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26AE8F-FC82-4835-B9AE-8B0F365E4471}" type="datetime1">
              <a:rPr lang="ru-RU" smtClean="0"/>
              <a:t>23.06.2025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13333A4-2EF1-4B79-B68C-AB20E66B48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27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 bwMode="invGray">
          <a:xfrm>
            <a:off x="0" y="6492239"/>
            <a:ext cx="12188825" cy="365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52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  <a:endParaRPr lang="ru-RU" noProof="0" dirty="0"/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381000" y="6549715"/>
            <a:ext cx="8442158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2"/>
          </p:nvPr>
        </p:nvSpPr>
        <p:spPr>
          <a:xfrm>
            <a:off x="9685939" y="6549715"/>
            <a:ext cx="1667860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fld id="{6E2F0041-0EA7-4F9F-85FF-BBEEC34ED113}" type="datetime1">
              <a:rPr lang="ru-RU" smtClean="0"/>
              <a:pPr/>
              <a:t>23.06.2025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53799" y="6549715"/>
            <a:ext cx="446361" cy="229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</a:lstStyle>
          <a:p>
            <a:pPr rtl="0"/>
            <a:fld id="{B13333A4-2EF1-4B79-B68C-AB20E66B482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55871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algn="ctr" rtl="0"/>
            <a:r>
              <a:rPr lang="ru-RU" dirty="0"/>
              <a:t>Правила поведения при атаке дронов и БПЛА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ctr" rtl="0"/>
            <a:r>
              <a:rPr lang="ru-RU" dirty="0"/>
              <a:t>Знание = жизнь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2D6851-CB26-9239-F21E-6880A1CF12F0}"/>
              </a:ext>
            </a:extLst>
          </p:cNvPr>
          <p:cNvSpPr txBox="1"/>
          <p:nvPr/>
        </p:nvSpPr>
        <p:spPr>
          <a:xfrm>
            <a:off x="-16768" y="0"/>
            <a:ext cx="4871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/>
                </a:solidFill>
                <a:highlight>
                  <a:srgbClr val="C0C0C0"/>
                </a:highlight>
              </a:rPr>
              <a:t>Рекомендации для детей до 18 лет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A7268A-6539-DFC7-0B10-0A76E41B8D9D}"/>
              </a:ext>
            </a:extLst>
          </p:cNvPr>
          <p:cNvSpPr txBox="1"/>
          <p:nvPr/>
        </p:nvSpPr>
        <p:spPr>
          <a:xfrm>
            <a:off x="9840416" y="6211669"/>
            <a:ext cx="249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2"/>
                </a:solidFill>
                <a:highlight>
                  <a:srgbClr val="C0C0C0"/>
                </a:highlight>
              </a:rPr>
              <a:t>Разработано методистом </a:t>
            </a:r>
          </a:p>
          <a:p>
            <a:r>
              <a:rPr lang="ru-RU" sz="1200" dirty="0">
                <a:solidFill>
                  <a:schemeClr val="bg2"/>
                </a:solidFill>
                <a:highlight>
                  <a:srgbClr val="C0C0C0"/>
                </a:highlight>
              </a:rPr>
              <a:t>ГБОУ ДО «РЦВРДО «Пионер» </a:t>
            </a:r>
          </a:p>
          <a:p>
            <a:r>
              <a:rPr lang="ru-RU" sz="1200" dirty="0" err="1">
                <a:solidFill>
                  <a:schemeClr val="bg2"/>
                </a:solidFill>
                <a:highlight>
                  <a:srgbClr val="C0C0C0"/>
                </a:highlight>
              </a:rPr>
              <a:t>Половчак</a:t>
            </a:r>
            <a:r>
              <a:rPr lang="ru-RU" sz="1200" dirty="0">
                <a:solidFill>
                  <a:schemeClr val="bg2"/>
                </a:solidFill>
                <a:highlight>
                  <a:srgbClr val="C0C0C0"/>
                </a:highlight>
              </a:rPr>
              <a:t> Е. А.</a:t>
            </a:r>
          </a:p>
        </p:txBody>
      </p:sp>
    </p:spTree>
    <p:extLst>
      <p:ext uri="{BB962C8B-B14F-4D97-AF65-F5344CB8AC3E}">
        <p14:creationId xmlns:p14="http://schemas.microsoft.com/office/powerpoint/2010/main" val="214272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2D6963-6D71-3EEF-A913-CD82BE14F1F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"/>
                    </a14:imgEffect>
                    <a14:imgEffect>
                      <a14:brightnessContrast bright="-3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7"/>
            <a:ext cx="12192000" cy="6850385"/>
          </a:xfrm>
          <a:prstGeom prst="rect">
            <a:avLst/>
          </a:prstGeom>
          <a:effectLst>
            <a:reflection blurRad="88900" endPos="77000" dist="635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8641"/>
            <a:ext cx="10515600" cy="576064"/>
          </a:xfrm>
        </p:spPr>
        <p:txBody>
          <a:bodyPr rtlCol="0">
            <a:noAutofit/>
          </a:bodyPr>
          <a:lstStyle/>
          <a:p>
            <a:pPr algn="ctr" rtl="0"/>
            <a:r>
              <a:rPr lang="ru-RU" sz="2400" dirty="0">
                <a:solidFill>
                  <a:schemeClr val="tx1"/>
                </a:solidFill>
                <a:highlight>
                  <a:srgbClr val="808080"/>
                </a:highlight>
              </a:rPr>
              <a:t>Как распознать БПЛА :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0843"/>
            <a:ext cx="10515600" cy="4836120"/>
          </a:xfrm>
        </p:spPr>
        <p:txBody>
          <a:bodyPr rtlCol="0">
            <a:normAutofit/>
          </a:bodyPr>
          <a:lstStyle/>
          <a:p>
            <a:pPr rtl="0">
              <a:lnSpc>
                <a:spcPct val="110000"/>
              </a:lnSpc>
            </a:pPr>
            <a:r>
              <a:rPr lang="ru-RU" sz="1800" dirty="0"/>
              <a:t>Первым признаком возможной атаки дрона считается необычный гудящий звук и странное поведение аппарата в воздухе; </a:t>
            </a:r>
          </a:p>
          <a:p>
            <a:pPr rtl="0">
              <a:lnSpc>
                <a:spcPct val="110000"/>
              </a:lnSpc>
            </a:pPr>
            <a:r>
              <a:rPr lang="ru-RU" sz="1800" dirty="0"/>
              <a:t>Звук работы дронов с электромотором обычно напоминает работу газонокосилки или жужжание. В более дорогие экземпляры могут быть установлены двигатели внутреннего сгорания, звук которых напоминает работу мопедов. Соблюдение правил поведения при нахождении в помещении, на улице и в транспорте;</a:t>
            </a:r>
          </a:p>
          <a:p>
            <a:pPr rtl="0">
              <a:lnSpc>
                <a:spcPct val="110000"/>
              </a:lnSpc>
            </a:pPr>
            <a:r>
              <a:rPr lang="ru-RU" sz="1800" dirty="0"/>
              <a:t>Летающее устройство может зависать на месте, резко снижаться или намеренно приближаться к объектам;</a:t>
            </a:r>
          </a:p>
          <a:p>
            <a:pPr rtl="0">
              <a:lnSpc>
                <a:spcPct val="110000"/>
              </a:lnSpc>
            </a:pPr>
            <a:r>
              <a:rPr lang="ru-RU" sz="1800" dirty="0"/>
              <a:t>Даже если вы не уверены, что это точно БПЛА, но объект выглядит подозрительно, лучше предупредить об этом специальные службы. Своевременное сообщение о приближении опасности может спасти жизни.</a:t>
            </a:r>
          </a:p>
        </p:txBody>
      </p:sp>
    </p:spTree>
    <p:extLst>
      <p:ext uri="{BB962C8B-B14F-4D97-AF65-F5344CB8AC3E}">
        <p14:creationId xmlns:p14="http://schemas.microsoft.com/office/powerpoint/2010/main" val="68219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252FD-20FC-EAA7-A372-2657A0C43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0074B5-FC4A-1788-6F00-69BA404DABA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95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FDE1ED-ACFE-F60C-0AB7-0D1E970DB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640"/>
            <a:ext cx="10515600" cy="963563"/>
          </a:xfrm>
        </p:spPr>
        <p:txBody>
          <a:bodyPr rtlCol="0">
            <a:noAutofit/>
          </a:bodyPr>
          <a:lstStyle/>
          <a:p>
            <a:pPr algn="ctr" rtl="0"/>
            <a:r>
              <a:rPr lang="ru-RU" sz="2400" dirty="0">
                <a:solidFill>
                  <a:schemeClr val="tx1"/>
                </a:solidFill>
              </a:rPr>
              <a:t>Основная задача при обнаружении БПЛА :</a:t>
            </a:r>
            <a:br>
              <a:rPr lang="ru-RU" sz="2400" dirty="0">
                <a:solidFill>
                  <a:schemeClr val="bg1"/>
                </a:solidFill>
                <a:highlight>
                  <a:srgbClr val="808080"/>
                </a:highlight>
              </a:rPr>
            </a:br>
            <a:endParaRPr lang="ru-RU" sz="2400" dirty="0">
              <a:solidFill>
                <a:schemeClr val="bg1"/>
              </a:solidFill>
              <a:highlight>
                <a:srgbClr val="80808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1B8643-9783-9C79-DFF9-A7D661B96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0843"/>
            <a:ext cx="10515600" cy="4836120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Быстро распознать опасность и сохранить спокойствие;</a:t>
            </a:r>
          </a:p>
          <a:p>
            <a:pPr rtl="0"/>
            <a:r>
              <a:rPr lang="ru-RU" dirty="0"/>
              <a:t>Соблюдение правил поведения при нахождении в помещении, на улице и в транспорте;</a:t>
            </a:r>
          </a:p>
          <a:p>
            <a:pPr rtl="0"/>
            <a:r>
              <a:rPr lang="ru-RU" dirty="0"/>
              <a:t>По возможности предупредите ближайших соседей об опасности;</a:t>
            </a:r>
          </a:p>
          <a:p>
            <a:pPr rtl="0"/>
            <a:r>
              <a:rPr lang="ru-RU" dirty="0"/>
              <a:t>Немедленно сообщите в службу спасения 112, следуйте указаниям специальных служб.</a:t>
            </a:r>
          </a:p>
          <a:p>
            <a:pPr rtl="0"/>
            <a:endParaRPr lang="ru-RU" dirty="0"/>
          </a:p>
          <a:p>
            <a:pPr marL="0" indent="0" rtl="0">
              <a:buNone/>
            </a:pPr>
            <a:endParaRPr lang="ru-RU" dirty="0"/>
          </a:p>
          <a:p>
            <a:pPr marL="0" indent="457200" rtl="0">
              <a:buNone/>
            </a:pPr>
            <a:r>
              <a:rPr lang="ru-RU" dirty="0"/>
              <a:t>Атака вражеских беспилотников может случиться в любое время суток – и в этой ситуации важно действовать незамедлительно и правильно.</a:t>
            </a:r>
          </a:p>
        </p:txBody>
      </p:sp>
    </p:spTree>
    <p:extLst>
      <p:ext uri="{BB962C8B-B14F-4D97-AF65-F5344CB8AC3E}">
        <p14:creationId xmlns:p14="http://schemas.microsoft.com/office/powerpoint/2010/main" val="243620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B064E41B-0C16-1775-48A5-6AD44EA457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3634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dirty="0">
                <a:solidFill>
                  <a:schemeClr val="tx2"/>
                </a:solidFill>
              </a:rPr>
              <a:t>Как защититься от БПЛА в здании:</a:t>
            </a:r>
            <a:br>
              <a:rPr lang="ru-RU" dirty="0"/>
            </a:b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26E75F-0556-B9AA-5605-E462380BDBDA}"/>
              </a:ext>
            </a:extLst>
          </p:cNvPr>
          <p:cNvSpPr txBox="1"/>
          <p:nvPr/>
        </p:nvSpPr>
        <p:spPr>
          <a:xfrm>
            <a:off x="695400" y="1124744"/>
            <a:ext cx="10945216" cy="5770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перейти в помещение с несущими стенами;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отойти от окон;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пригнуться и лечь на пол;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когда появится возможность пройти в подвал или подземный паркинг;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возьмите с собой личные документы, телефон, радио на батарейках, фонарик, воду, медицинскую аптечку;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не пользоваться лифтами.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К сожалению, опасные времена требуют от людей внимательности и собранности. В любой момент нужно быть готовым к внезапной атаке и помнить о главных правилах, которые помогут спасти жизнь вам и вашим близким.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48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283478-DDAD-921B-E53A-F4A828C1415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891"/>
            <a:ext cx="1218554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-315416"/>
            <a:ext cx="10515600" cy="1145224"/>
          </a:xfrm>
        </p:spPr>
        <p:txBody>
          <a:bodyPr rtlCol="0"/>
          <a:lstStyle/>
          <a:p>
            <a:pPr algn="ctr" rtl="0"/>
            <a:r>
              <a:rPr lang="ru-RU" dirty="0">
                <a:solidFill>
                  <a:schemeClr val="tx1"/>
                </a:solidFill>
                <a:highlight>
                  <a:srgbClr val="808080"/>
                </a:highlight>
              </a:rPr>
              <a:t> Как защититься от БПЛА на улице :  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4139" y="1177075"/>
            <a:ext cx="11377264" cy="5688632"/>
          </a:xfrm>
        </p:spPr>
        <p:txBody>
          <a:bodyPr rtlCol="0">
            <a:noAutofit/>
          </a:bodyPr>
          <a:lstStyle/>
          <a:p>
            <a:pPr rtl="0">
              <a:buFont typeface="Wingdings" panose="05000000000000000000" pitchFamily="2" charset="2"/>
              <a:buChar char="ü"/>
            </a:pPr>
            <a:r>
              <a:rPr lang="ru-RU" sz="2200" dirty="0"/>
              <a:t>при нахождении на открытой местности, услышав характерный звук летящего БПЛА, при резком снижении высоты которого, может последовать взрыв, необходимо сразу лечь на землю, закрыть голову руками и приоткрыть рот;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/>
              <a:t>  по возможности использовать ближайшие простые укрытия, в том числе в виде естественных и искусственных углублений на местности, это даст дополнительную защиту.</a:t>
            </a:r>
          </a:p>
          <a:p>
            <a:pPr marL="0" indent="0" algn="ctr">
              <a:buNone/>
            </a:pPr>
            <a:r>
              <a:rPr lang="ru-RU" sz="2200" dirty="0"/>
              <a:t>Помните, что нельзя:</a:t>
            </a:r>
          </a:p>
          <a:p>
            <a:pPr marL="0" indent="228600">
              <a:lnSpc>
                <a:spcPct val="150000"/>
              </a:lnSpc>
              <a:spcBef>
                <a:spcPts val="100"/>
              </a:spcBef>
            </a:pPr>
            <a:r>
              <a:rPr lang="ru-RU" sz="2200" dirty="0"/>
              <a:t>находиться в прямой видимости летательного аппарата;</a:t>
            </a:r>
          </a:p>
          <a:p>
            <a:pPr marL="0" indent="228600">
              <a:lnSpc>
                <a:spcPct val="150000"/>
              </a:lnSpc>
              <a:spcBef>
                <a:spcPts val="100"/>
              </a:spcBef>
            </a:pPr>
            <a:r>
              <a:rPr lang="ru-RU" sz="2200" dirty="0"/>
              <a:t>пытаться сбить дрон подручными средствами;</a:t>
            </a:r>
          </a:p>
          <a:p>
            <a:pPr marL="0" indent="228600">
              <a:lnSpc>
                <a:spcPct val="150000"/>
              </a:lnSpc>
              <a:spcBef>
                <a:spcPts val="100"/>
              </a:spcBef>
            </a:pPr>
            <a:r>
              <a:rPr lang="ru-RU" sz="2200" dirty="0"/>
              <a:t>пользоваться вблизи беспилотника радиоаппаратурой, мобильными телефонами, устройствами GPS;</a:t>
            </a:r>
          </a:p>
          <a:p>
            <a:pPr marL="0" indent="228600">
              <a:lnSpc>
                <a:spcPct val="150000"/>
              </a:lnSpc>
              <a:spcBef>
                <a:spcPts val="100"/>
              </a:spcBef>
            </a:pPr>
            <a:r>
              <a:rPr lang="ru-RU" sz="2200" dirty="0"/>
              <a:t> при падении беспилотника - подходить близко и прикасаться к обломкам.</a:t>
            </a:r>
          </a:p>
          <a:p>
            <a:pPr marL="0" indent="0" rtl="0">
              <a:buNone/>
            </a:pPr>
            <a:endParaRPr lang="ru-RU" sz="2200" dirty="0"/>
          </a:p>
          <a:p>
            <a:pPr rtl="0"/>
            <a:endParaRPr lang="ru-RU" sz="2200" dirty="0"/>
          </a:p>
          <a:p>
            <a:pPr rtl="0"/>
            <a:endParaRPr lang="ru-RU" sz="2200" dirty="0"/>
          </a:p>
          <a:p>
            <a:pPr rtl="0"/>
            <a:endParaRPr lang="ru-RU" sz="2200" dirty="0"/>
          </a:p>
          <a:p>
            <a:pPr marL="0" indent="457200" rtl="0">
              <a:spcBef>
                <a:spcPts val="0"/>
              </a:spcBef>
              <a:buNone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18058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DDADDD-0AFB-6B5C-5099-1110FAD97EF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3"/>
            <a:ext cx="12192000" cy="68594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539248"/>
            <a:ext cx="10515600" cy="745646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Как защититься при атаке БПЛА, когда Вы находитесь в транспорте :</a:t>
            </a:r>
          </a:p>
        </p:txBody>
      </p:sp>
      <p:sp>
        <p:nvSpPr>
          <p:cNvPr id="5" name="Объект 3"/>
          <p:cNvSpPr>
            <a:spLocks noGrp="1"/>
          </p:cNvSpPr>
          <p:nvPr>
            <p:ph sz="half" idx="1"/>
          </p:nvPr>
        </p:nvSpPr>
        <p:spPr>
          <a:xfrm>
            <a:off x="695400" y="1284894"/>
            <a:ext cx="10515600" cy="4404147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ru-RU" sz="2400" dirty="0">
              <a:solidFill>
                <a:schemeClr val="tx2">
                  <a:lumMod val="90000"/>
                </a:schemeClr>
              </a:solidFill>
            </a:endParaRP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90000"/>
                  </a:schemeClr>
                </a:solidFill>
              </a:rPr>
              <a:t> если первые взрывы застали Вас в дороге, то не пытайтесь уехать из зоны атаки, быстрее остановитесь и найдите укрытие;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90000"/>
                  </a:schemeClr>
                </a:solidFill>
              </a:rPr>
              <a:t> покидайте машину с противоположной стороны атаки, отползите как можно дальше;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90000"/>
                  </a:schemeClr>
                </a:solidFill>
              </a:rPr>
              <a:t> как можно быстрее лягте на землю, закрыв голову руками, и приоткройте рот;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90000"/>
                  </a:schemeClr>
                </a:solidFill>
              </a:rPr>
              <a:t> если рядом заметили надежное укрытие, постарайтесь сразу в него перебежать после прозвучавшего взрыва.</a:t>
            </a:r>
          </a:p>
        </p:txBody>
      </p:sp>
    </p:spTree>
    <p:extLst>
      <p:ext uri="{BB962C8B-B14F-4D97-AF65-F5344CB8AC3E}">
        <p14:creationId xmlns:p14="http://schemas.microsoft.com/office/powerpoint/2010/main" val="242602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68B0F-2C57-49E1-A631-82929A243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09C8A6-9537-0CC8-9BC3-9DD755C0E1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36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A5D697-D41A-C4B8-5B1E-1C51788A7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4664"/>
            <a:ext cx="10515600" cy="963563"/>
          </a:xfrm>
        </p:spPr>
        <p:txBody>
          <a:bodyPr rtlCol="0">
            <a:noAutofit/>
          </a:bodyPr>
          <a:lstStyle/>
          <a:p>
            <a:pPr algn="ctr" rtl="0"/>
            <a:r>
              <a:rPr lang="ru-RU" sz="2800" dirty="0">
                <a:solidFill>
                  <a:schemeClr val="tx1"/>
                </a:solidFill>
              </a:rPr>
              <a:t>Что делать после окончания атаки БПЛА :</a:t>
            </a:r>
            <a:br>
              <a:rPr lang="ru-RU" sz="2400" dirty="0">
                <a:solidFill>
                  <a:schemeClr val="bg1"/>
                </a:solidFill>
                <a:highlight>
                  <a:srgbClr val="808080"/>
                </a:highlight>
              </a:rPr>
            </a:br>
            <a:endParaRPr lang="ru-RU" sz="2400" dirty="0">
              <a:solidFill>
                <a:schemeClr val="bg1"/>
              </a:solidFill>
              <a:highlight>
                <a:srgbClr val="80808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47415F-F315-6065-A55A-48FE22327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88" y="1368226"/>
            <a:ext cx="11017224" cy="5301133"/>
          </a:xfrm>
        </p:spPr>
        <p:txBody>
          <a:bodyPr rtlCol="0">
            <a:normAutofit/>
          </a:bodyPr>
          <a:lstStyle/>
          <a:p>
            <a:pPr rtl="0"/>
            <a:r>
              <a:rPr lang="ru-RU" sz="2400" dirty="0"/>
              <a:t>не трогайте БПЛА, отойдите на безопасное расстояние;</a:t>
            </a:r>
          </a:p>
          <a:p>
            <a:pPr rtl="0"/>
            <a:r>
              <a:rPr lang="ru-RU" sz="2400" dirty="0"/>
              <a:t>передвигайтесь осторожно и внимательно, смотрите себе под ноги;</a:t>
            </a:r>
          </a:p>
          <a:p>
            <a:pPr rtl="0"/>
            <a:r>
              <a:rPr lang="ru-RU" sz="2400" dirty="0"/>
              <a:t>не поднимайте с земли никаких незнакомых предметов;</a:t>
            </a:r>
          </a:p>
          <a:p>
            <a:pPr rtl="0"/>
            <a:r>
              <a:rPr lang="ru-RU" sz="2400" dirty="0"/>
              <a:t>если вы сделали фотографии или видеозаписи БПЛА, передайте их сотрудникам полиции.</a:t>
            </a:r>
          </a:p>
          <a:p>
            <a:pPr rtl="0"/>
            <a:endParaRPr lang="ru-RU" sz="2400" dirty="0"/>
          </a:p>
          <a:p>
            <a:pPr marL="0" indent="0" rtl="0">
              <a:buNone/>
            </a:pPr>
            <a:endParaRPr lang="ru-RU" sz="2400" dirty="0"/>
          </a:p>
          <a:p>
            <a:pPr marL="0" indent="0" rtl="0">
              <a:buNone/>
            </a:pPr>
            <a:endParaRPr lang="ru-RU" sz="2400" dirty="0"/>
          </a:p>
          <a:p>
            <a:pPr marL="0" indent="457200" rtl="0">
              <a:buNone/>
            </a:pPr>
            <a:r>
              <a:rPr lang="ru-RU" sz="2400" dirty="0"/>
              <a:t>Своевременное сообщение о приближении опасности может спасти вашу жизнь и жизни других людей.</a:t>
            </a:r>
          </a:p>
          <a:p>
            <a:pPr marL="0" indent="457200" rtl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43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68B0F-2C57-49E1-A631-82929A243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66F0A3-1750-9650-66D8-7CE57B05F45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A5D697-D41A-C4B8-5B1E-1C51788A7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640"/>
            <a:ext cx="10515600" cy="963563"/>
          </a:xfrm>
        </p:spPr>
        <p:txBody>
          <a:bodyPr rtlCol="0">
            <a:noAutofit/>
          </a:bodyPr>
          <a:lstStyle/>
          <a:p>
            <a:pPr algn="ctr" rtl="0"/>
            <a:r>
              <a:rPr lang="ru-RU" sz="2800" dirty="0">
                <a:solidFill>
                  <a:schemeClr val="tx1"/>
                </a:solidFill>
              </a:rPr>
              <a:t>Помните, что нельзя :</a:t>
            </a:r>
            <a:br>
              <a:rPr lang="ru-RU" sz="2400" dirty="0">
                <a:solidFill>
                  <a:schemeClr val="bg1"/>
                </a:solidFill>
                <a:highlight>
                  <a:srgbClr val="808080"/>
                </a:highlight>
              </a:rPr>
            </a:br>
            <a:endParaRPr lang="ru-RU" sz="2400" dirty="0">
              <a:solidFill>
                <a:schemeClr val="bg1"/>
              </a:solidFill>
              <a:highlight>
                <a:srgbClr val="80808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47415F-F315-6065-A55A-48FE22327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0843"/>
            <a:ext cx="10515600" cy="4836120"/>
          </a:xfrm>
        </p:spPr>
        <p:txBody>
          <a:bodyPr rtlCol="0">
            <a:normAutofit/>
          </a:bodyPr>
          <a:lstStyle/>
          <a:p>
            <a:pPr rtl="0">
              <a:buFont typeface="Wingdings" panose="05000000000000000000" pitchFamily="2" charset="2"/>
              <a:buChar char="Ø"/>
            </a:pPr>
            <a:r>
              <a:rPr lang="ru-RU" sz="2400" dirty="0"/>
              <a:t>находиться в прямой видимости летательного аппарата;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/>
              <a:t>пытаться сбить дрон подручными средствами;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/>
              <a:t>пользоваться вблизи беспилотника радиоаппаратурой, мобильными телефонами, устройствами GPS;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/>
              <a:t>при падении беспилотника - подходить близко и прикасаться к обломкам;</a:t>
            </a:r>
          </a:p>
          <a:p>
            <a:pPr rtl="0">
              <a:buFont typeface="Wingdings" panose="05000000000000000000" pitchFamily="2" charset="2"/>
              <a:buChar char="Ø"/>
            </a:pPr>
            <a:r>
              <a:rPr lang="ru-RU" sz="2400" dirty="0"/>
              <a:t>ни в коем случае не распространяйте видео- и фотоматериалы в социальных сетях или сети Интернет - это может помочь противнику выполнить корректировку и повторить атаку.</a:t>
            </a:r>
          </a:p>
          <a:p>
            <a:pPr marL="0" indent="457200" rtl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97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ЭСКИЗ ГОРОДА, 16 X 9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525674_TF03031010_TF03031010.potx" id="{FDE6FB12-0BA5-4036-9721-66E706B5DF19}" vid="{1D4D8B5A-4773-4B1C-A43E-5FBB095953EA}"/>
    </a:ext>
  </a:extLst>
</a:theme>
</file>

<file path=ppt/theme/theme2.xml><?xml version="1.0" encoding="utf-8"?>
<a:theme xmlns:a="http://schemas.openxmlformats.org/drawingml/2006/main" name="Тема Office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itySketch">
      <a:dk1>
        <a:srgbClr val="3D372E"/>
      </a:dk1>
      <a:lt1>
        <a:sysClr val="window" lastClr="FFFFFF"/>
      </a:lt1>
      <a:dk2>
        <a:srgbClr val="000000"/>
      </a:dk2>
      <a:lt2>
        <a:srgbClr val="E0ECE1"/>
      </a:lt2>
      <a:accent1>
        <a:srgbClr val="B2D0B4"/>
      </a:accent1>
      <a:accent2>
        <a:srgbClr val="88A5BA"/>
      </a:accent2>
      <a:accent3>
        <a:srgbClr val="909F5F"/>
      </a:accent3>
      <a:accent4>
        <a:srgbClr val="C9A057"/>
      </a:accent4>
      <a:accent5>
        <a:srgbClr val="DA7D60"/>
      </a:accent5>
      <a:accent6>
        <a:srgbClr val="978975"/>
      </a:accent6>
      <a:hlink>
        <a:srgbClr val="C9A057"/>
      </a:hlink>
      <a:folHlink>
        <a:srgbClr val="978975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825</TotalTime>
  <Words>628</Words>
  <Application>Microsoft Office PowerPoint</Application>
  <PresentationFormat>Широкоэкранный</PresentationFormat>
  <Paragraphs>72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Schoolbook</vt:lpstr>
      <vt:lpstr>Wingdings</vt:lpstr>
      <vt:lpstr>ЭСКИЗ ГОРОДА, 16 X 9</vt:lpstr>
      <vt:lpstr>Правила поведения при атаке дронов и БПЛА  </vt:lpstr>
      <vt:lpstr>Как распознать БПЛА :  </vt:lpstr>
      <vt:lpstr>Основная задача при обнаружении БПЛА : </vt:lpstr>
      <vt:lpstr>Как защититься от БПЛА в здании: </vt:lpstr>
      <vt:lpstr> Как защититься от БПЛА на улице :   </vt:lpstr>
      <vt:lpstr>Как защититься при атаке БПЛА, когда Вы находитесь в транспорте :</vt:lpstr>
      <vt:lpstr>Что делать после окончания атаки БПЛА : </vt:lpstr>
      <vt:lpstr>Помните, что нельзя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0000</cp:lastModifiedBy>
  <cp:revision>3</cp:revision>
  <dcterms:created xsi:type="dcterms:W3CDTF">2025-06-03T07:08:29Z</dcterms:created>
  <dcterms:modified xsi:type="dcterms:W3CDTF">2025-06-23T07:57:59Z</dcterms:modified>
</cp:coreProperties>
</file>